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90" d="100"/>
          <a:sy n="90" d="100"/>
        </p:scale>
        <p:origin x="-120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85;&#1072;&#1090;&#1072;&#1096;&#1072;.FINANS\Desktop\&#1052;&#1086;&#1080;%20&#1076;&#1086;&#1082;&#1091;&#1084;&#1077;&#1085;&#1090;&#1099;\&#1056;&#1045;&#1064;&#1045;&#1053;&#1048;&#1071;%20&#1053;&#1040;%20&#1044;&#1059;&#1052;&#1059;\&#1056;&#1077;&#1096;&#1077;&#1085;&#1080;&#1103;%202024-2026\&#1044;&#1083;&#1103;%20&#1075;&#1088;&#1072;&#1078;&#1076;&#1072;&#1085;\&#1090;&#1072;&#1073;&#1083;&#1080;&#1094;&#1099;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'Для граждан 1'!$C$56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724735005133749E-2"/>
                  <c:y val="8.047170446192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66431115674442E-2"/>
                  <c:y val="7.492193174041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24735005133749E-2"/>
                  <c:y val="7.492193174041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'Для граждан 1'!$D$55:$F$55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'Для граждан 1'!$D$56:$F$56</c:f>
              <c:numCache>
                <c:formatCode>#,##0.0_р_.</c:formatCode>
                <c:ptCount val="3"/>
                <c:pt idx="0">
                  <c:v>1789.5976000000001</c:v>
                </c:pt>
                <c:pt idx="1">
                  <c:v>1481.1657</c:v>
                </c:pt>
                <c:pt idx="2">
                  <c:v>1485.9680000000001</c:v>
                </c:pt>
              </c:numCache>
            </c:numRef>
          </c:val>
        </c:ser>
        <c:ser>
          <c:idx val="1"/>
          <c:order val="1"/>
          <c:tx>
            <c:strRef>
              <c:f>'Для граждан 1'!$C$57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83038894593087E-2"/>
                  <c:y val="9.1571249904954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66431115674442E-2"/>
                  <c:y val="7.492193174041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08127226215136E-2"/>
                  <c:y val="7.7696818101173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'Для граждан 1'!$D$55:$F$55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'Для граждан 1'!$D$57:$F$57</c:f>
              <c:numCache>
                <c:formatCode>#,##0.0_р_.</c:formatCode>
                <c:ptCount val="3"/>
                <c:pt idx="0">
                  <c:v>1806.3027</c:v>
                </c:pt>
                <c:pt idx="1">
                  <c:v>1498.7840000000001</c:v>
                </c:pt>
                <c:pt idx="2">
                  <c:v>1504.5454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20282112"/>
        <c:axId val="120288000"/>
        <c:axId val="0"/>
      </c:bar3DChart>
      <c:catAx>
        <c:axId val="12028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88000"/>
        <c:crosses val="autoZero"/>
        <c:auto val="1"/>
        <c:lblAlgn val="ctr"/>
        <c:lblOffset val="100"/>
        <c:noMultiLvlLbl val="0"/>
      </c:catAx>
      <c:valAx>
        <c:axId val="120288000"/>
        <c:scaling>
          <c:orientation val="minMax"/>
        </c:scaling>
        <c:delete val="0"/>
        <c:axPos val="l"/>
        <c:numFmt formatCode="#,##0.0_р_." sourceLinked="1"/>
        <c:majorTickMark val="none"/>
        <c:minorTickMark val="none"/>
        <c:tickLblPos val="nextTo"/>
        <c:crossAx val="1202821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Лист3!$B$47:$C$48</c:f>
              <c:multiLvlStrCache>
                <c:ptCount val="2"/>
                <c:lvl>
                  <c:pt idx="0">
                    <c:v>1783,6</c:v>
                  </c:pt>
                  <c:pt idx="1">
                    <c:v>24,5</c:v>
                  </c:pt>
                </c:lvl>
                <c:lvl>
                  <c:pt idx="0">
                    <c:v>Государственные и муниципальные программы</c:v>
                  </c:pt>
                  <c:pt idx="1">
                    <c:v>Непрограммные расходы</c:v>
                  </c:pt>
                </c:lvl>
              </c:multiLvlStrCache>
            </c:multiLvlStrRef>
          </c:cat>
          <c:val>
            <c:numRef>
              <c:f>Лист3!$C$47:$C$48</c:f>
              <c:numCache>
                <c:formatCode>0.0</c:formatCode>
                <c:ptCount val="2"/>
                <c:pt idx="0">
                  <c:v>1783.6</c:v>
                </c:pt>
                <c:pt idx="1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565090484530063"/>
          <c:y val="0.1696610776948862"/>
          <c:w val="0.34033858727378868"/>
          <c:h val="0.61016272859503085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Лист3!$B$118</c:f>
              <c:strCache>
                <c:ptCount val="1"/>
                <c:pt idx="0">
                  <c:v>Прочие межбюджетные трансферты общего характера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7520803539919701E-2"/>
                  <c:y val="2.7952480782669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68723185927733E-2"/>
                  <c:y val="3.354297693920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12482123951821E-2"/>
                  <c:y val="2.7952480782669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032074350984316E-3"/>
                  <c:y val="2.2676051867252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Лист3!$C$116:$F$116</c:f>
              <c:strCache>
                <c:ptCount val="4"/>
                <c:pt idx="0">
                  <c:v>2023 год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Лист3!$C$118:$F$118</c:f>
              <c:numCache>
                <c:formatCode>0.0</c:formatCode>
                <c:ptCount val="4"/>
                <c:pt idx="0">
                  <c:v>11.956200000000001</c:v>
                </c:pt>
                <c:pt idx="1">
                  <c:v>12.583200000000001</c:v>
                </c:pt>
                <c:pt idx="2">
                  <c:v>12.0725</c:v>
                </c:pt>
                <c:pt idx="3">
                  <c:v>12.3095</c:v>
                </c:pt>
              </c:numCache>
            </c:numRef>
          </c:val>
        </c:ser>
        <c:ser>
          <c:idx val="0"/>
          <c:order val="1"/>
          <c:tx>
            <c:strRef>
              <c:f>Лист3!$B$117</c:f>
              <c:strCache>
                <c:ptCount val="1"/>
                <c:pt idx="0">
                  <c:v>Дотации на выравнивание бюджетной обеспеченности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2264562477943792E-2"/>
                  <c:y val="0.14255765199161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68723185927733E-2"/>
                  <c:y val="0.13417190775681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12482123951821E-2"/>
                  <c:y val="0.1146051712089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90143735105742E-2"/>
                  <c:y val="0.13696672591934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Лист3!$C$116:$F$116</c:f>
              <c:strCache>
                <c:ptCount val="4"/>
                <c:pt idx="0">
                  <c:v>2023 год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Лист3!$C$117:$F$117</c:f>
              <c:numCache>
                <c:formatCode>0.0</c:formatCode>
                <c:ptCount val="4"/>
                <c:pt idx="0">
                  <c:v>238.7304</c:v>
                </c:pt>
                <c:pt idx="1">
                  <c:v>239.81110000000001</c:v>
                </c:pt>
                <c:pt idx="2">
                  <c:v>189.7492</c:v>
                </c:pt>
                <c:pt idx="3">
                  <c:v>190.99639999999999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5771264"/>
        <c:axId val="115772800"/>
        <c:axId val="84011648"/>
      </c:bar3DChart>
      <c:catAx>
        <c:axId val="115771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5772800"/>
        <c:crosses val="autoZero"/>
        <c:auto val="1"/>
        <c:lblAlgn val="ctr"/>
        <c:lblOffset val="100"/>
        <c:noMultiLvlLbl val="0"/>
      </c:catAx>
      <c:valAx>
        <c:axId val="11577280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15771264"/>
        <c:crosses val="autoZero"/>
        <c:crossBetween val="between"/>
      </c:valAx>
      <c:serAx>
        <c:axId val="84011648"/>
        <c:scaling>
          <c:orientation val="minMax"/>
        </c:scaling>
        <c:delete val="1"/>
        <c:axPos val="b"/>
        <c:majorTickMark val="none"/>
        <c:minorTickMark val="none"/>
        <c:tickLblPos val="nextTo"/>
        <c:crossAx val="115772800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48556430446199E-2"/>
          <c:y val="8.1199329250510335E-2"/>
          <c:w val="0.73279308836395451"/>
          <c:h val="0.90230059784193639"/>
        </c:manualLayout>
      </c:layout>
      <c:pie3DChart>
        <c:varyColors val="1"/>
        <c:ser>
          <c:idx val="0"/>
          <c:order val="0"/>
          <c:tx>
            <c:strRef>
              <c:f>'доходы '!$B$68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'доходы '!$A$69:$A$70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 от других бюджетов бюджетной системы РФ</c:v>
                </c:pt>
              </c:strCache>
            </c:strRef>
          </c:cat>
          <c:val>
            <c:numRef>
              <c:f>'доходы '!$B$69:$B$70</c:f>
              <c:numCache>
                <c:formatCode>#,##0.00_р_.</c:formatCode>
                <c:ptCount val="2"/>
                <c:pt idx="0">
                  <c:v>222732.6</c:v>
                </c:pt>
                <c:pt idx="1">
                  <c:v>1566865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366797900262462"/>
          <c:y val="2.8499198016914556E-2"/>
          <c:w val="0.21966535433070869"/>
          <c:h val="0.919737532808398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26334208223968E-2"/>
          <c:y val="0.10434747739865848"/>
          <c:w val="0.74668197725284335"/>
          <c:h val="0.89565252260134154"/>
        </c:manualLayout>
      </c:layout>
      <c:pie3DChart>
        <c:varyColors val="1"/>
        <c:ser>
          <c:idx val="0"/>
          <c:order val="0"/>
          <c:tx>
            <c:strRef>
              <c:f>'доходы '!$B$73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'доходы '!$A$74:$A$75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 от других бюджетов бюджетной системы РФ</c:v>
                </c:pt>
              </c:strCache>
            </c:strRef>
          </c:cat>
          <c:val>
            <c:numRef>
              <c:f>'доходы '!$B$74:$B$75</c:f>
              <c:numCache>
                <c:formatCode>#,##0.00_р_.</c:formatCode>
                <c:ptCount val="2"/>
                <c:pt idx="0">
                  <c:v>237102.29999999996</c:v>
                </c:pt>
                <c:pt idx="1">
                  <c:v>1244063.3999999999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366797900262462"/>
          <c:y val="3.3128827646544151E-2"/>
          <c:w val="0.21966535433070869"/>
          <c:h val="0.9382560513269174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930008748906344E-3"/>
          <c:y val="0.15990303295421404"/>
          <c:w val="0.73001531058617675"/>
          <c:h val="0.84009696704578596"/>
        </c:manualLayout>
      </c:layout>
      <c:pie3DChart>
        <c:varyColors val="1"/>
        <c:ser>
          <c:idx val="0"/>
          <c:order val="0"/>
          <c:tx>
            <c:strRef>
              <c:f>'доходы '!$B$78</c:f>
              <c:strCache>
                <c:ptCount val="1"/>
                <c:pt idx="0">
                  <c:v>2026 год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'доходы '!$A$79:$A$80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 от других бюджетов бюджетной системы РФ</c:v>
                </c:pt>
              </c:strCache>
            </c:strRef>
          </c:cat>
          <c:val>
            <c:numRef>
              <c:f>'доходы '!$B$79:$B$80</c:f>
              <c:numCache>
                <c:formatCode>#,##0.00_р_.</c:formatCode>
                <c:ptCount val="2"/>
                <c:pt idx="0">
                  <c:v>248119.2</c:v>
                </c:pt>
                <c:pt idx="1">
                  <c:v>1237848.8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422353455818018"/>
          <c:y val="2.3869568387284892E-2"/>
          <c:w val="0.18910979877515313"/>
          <c:h val="0.970663458734324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738767277823989E-2"/>
          <c:y val="0.17640055409740449"/>
          <c:w val="0.90438810199376307"/>
          <c:h val="0.721124599008457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'доходы '!$F$18</c:f>
              <c:strCache>
                <c:ptCount val="1"/>
                <c:pt idx="0">
                  <c:v>НАЛОГИ НА ПРИБЫЛЬ,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568030238435288E-2"/>
                  <c:y val="-3.276003276003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68030238435288E-2"/>
                  <c:y val="-3.276003276003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52045357652934E-2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'!$G$17:$I$17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'!$G$18:$I$18</c:f>
              <c:numCache>
                <c:formatCode>0.0</c:formatCode>
                <c:ptCount val="3"/>
                <c:pt idx="0">
                  <c:v>167.0241</c:v>
                </c:pt>
                <c:pt idx="1">
                  <c:v>183.00129999999999</c:v>
                </c:pt>
                <c:pt idx="2">
                  <c:v>195.38670000000002</c:v>
                </c:pt>
              </c:numCache>
            </c:numRef>
          </c:val>
        </c:ser>
        <c:ser>
          <c:idx val="1"/>
          <c:order val="1"/>
          <c:tx>
            <c:strRef>
              <c:f>'доходы '!$F$19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90706984580351E-2"/>
                  <c:y val="-4.914004914004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68030238435224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52045357652934E-2"/>
                  <c:y val="-2.293202293202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'!$G$17:$I$17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'!$G$19:$I$19</c:f>
              <c:numCache>
                <c:formatCode>0.0</c:formatCode>
                <c:ptCount val="3"/>
                <c:pt idx="0">
                  <c:v>37.324200000000005</c:v>
                </c:pt>
                <c:pt idx="1">
                  <c:v>35.210799999999999</c:v>
                </c:pt>
                <c:pt idx="2">
                  <c:v>33.375899999999994</c:v>
                </c:pt>
              </c:numCache>
            </c:numRef>
          </c:val>
        </c:ser>
        <c:ser>
          <c:idx val="2"/>
          <c:order val="2"/>
          <c:tx>
            <c:strRef>
              <c:f>'доходы '!$F$20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333347718022148E-2"/>
                  <c:y val="-1.1623884266023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4352767047923E-2"/>
                  <c:y val="-2.234983735984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98430477421701E-2"/>
                  <c:y val="-2.145190618763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'!$G$17:$I$17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'!$G$20:$I$20</c:f>
              <c:numCache>
                <c:formatCode>0.0</c:formatCode>
                <c:ptCount val="3"/>
                <c:pt idx="0">
                  <c:v>4.8163</c:v>
                </c:pt>
                <c:pt idx="1">
                  <c:v>5.1823000000000006</c:v>
                </c:pt>
                <c:pt idx="2">
                  <c:v>5.5761000000000003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8015872"/>
        <c:axId val="98112640"/>
        <c:axId val="0"/>
      </c:bar3DChart>
      <c:catAx>
        <c:axId val="98015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112640"/>
        <c:crosses val="autoZero"/>
        <c:auto val="1"/>
        <c:lblAlgn val="ctr"/>
        <c:lblOffset val="100"/>
        <c:noMultiLvlLbl val="0"/>
      </c:catAx>
      <c:valAx>
        <c:axId val="981126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98015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7660577883625612"/>
          <c:y val="4.7843394575678051E-2"/>
          <c:w val="0.11710108595325729"/>
          <c:h val="0.9243788276465442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'доходы '!$F$38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'доходы '!$G$36:$I$36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'!$G$38:$I$38</c:f>
              <c:numCache>
                <c:formatCode>#,##0.00_р_.</c:formatCode>
                <c:ptCount val="3"/>
                <c:pt idx="0">
                  <c:v>0.13</c:v>
                </c:pt>
                <c:pt idx="1">
                  <c:v>0.13519999999999999</c:v>
                </c:pt>
                <c:pt idx="2">
                  <c:v>0.1406</c:v>
                </c:pt>
              </c:numCache>
            </c:numRef>
          </c:val>
        </c:ser>
        <c:ser>
          <c:idx val="5"/>
          <c:order val="1"/>
          <c:tx>
            <c:strRef>
              <c:f>'доходы '!$F$42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'доходы '!$G$36:$I$36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'!$G$42:$I$42</c:f>
              <c:numCache>
                <c:formatCode>#,##0.00_р_.</c:formatCode>
                <c:ptCount val="3"/>
                <c:pt idx="0">
                  <c:v>0.45</c:v>
                </c:pt>
                <c:pt idx="1">
                  <c:v>0.45</c:v>
                </c:pt>
                <c:pt idx="2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'доходы '!$F$39</c:f>
              <c:strCache>
                <c:ptCount val="1"/>
                <c:pt idx="0">
                  <c:v>ДОХОДЫ ОТ ОКАЗАНИЯ ПЛАТНЫХ УСЛУГ (РАБОТ) И КОМПЕНСАЦИИ ЗАТРАТ ГОСУДАРСТВА</c:v>
                </c:pt>
              </c:strCache>
            </c:strRef>
          </c:tx>
          <c:invertIfNegative val="0"/>
          <c:cat>
            <c:strRef>
              <c:f>'доходы '!$G$36:$I$36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'!$G$39:$I$39</c:f>
              <c:numCache>
                <c:formatCode>#,##0.00_р_.</c:formatCode>
                <c:ptCount val="3"/>
                <c:pt idx="0">
                  <c:v>0.755</c:v>
                </c:pt>
                <c:pt idx="1">
                  <c:v>0.755</c:v>
                </c:pt>
                <c:pt idx="2">
                  <c:v>0.755</c:v>
                </c:pt>
              </c:numCache>
            </c:numRef>
          </c:val>
        </c:ser>
        <c:ser>
          <c:idx val="3"/>
          <c:order val="3"/>
          <c:tx>
            <c:strRef>
              <c:f>'доходы '!$F$40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'доходы '!$G$36:$I$36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'!$G$40:$I$40</c:f>
              <c:numCache>
                <c:formatCode>#,##0.00_р_.</c:formatCode>
                <c:ptCount val="3"/>
                <c:pt idx="0">
                  <c:v>1.351</c:v>
                </c:pt>
                <c:pt idx="1">
                  <c:v>1.351</c:v>
                </c:pt>
                <c:pt idx="2">
                  <c:v>1.351</c:v>
                </c:pt>
              </c:numCache>
            </c:numRef>
          </c:val>
        </c:ser>
        <c:ser>
          <c:idx val="4"/>
          <c:order val="4"/>
          <c:tx>
            <c:strRef>
              <c:f>'доходы '!$F$41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'доходы '!$G$36:$I$36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'!$G$41:$I$41</c:f>
              <c:numCache>
                <c:formatCode>#,##0.00_р_.</c:formatCode>
                <c:ptCount val="3"/>
                <c:pt idx="0">
                  <c:v>1.6141999999999999</c:v>
                </c:pt>
                <c:pt idx="1">
                  <c:v>1.6787000000000001</c:v>
                </c:pt>
                <c:pt idx="2">
                  <c:v>1.7459</c:v>
                </c:pt>
              </c:numCache>
            </c:numRef>
          </c:val>
        </c:ser>
        <c:ser>
          <c:idx val="0"/>
          <c:order val="5"/>
          <c:tx>
            <c:strRef>
              <c:f>'доходы '!$F$43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'доходы '!$G$36:$I$36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'доходы '!$G$43:$I$43</c:f>
              <c:numCache>
                <c:formatCode>#,##0.00_р_.</c:formatCode>
                <c:ptCount val="3"/>
                <c:pt idx="0">
                  <c:v>9.2677999999999994</c:v>
                </c:pt>
                <c:pt idx="1">
                  <c:v>9.3379999999999992</c:v>
                </c:pt>
                <c:pt idx="2">
                  <c:v>9.3379999999999992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97993856"/>
        <c:axId val="97995392"/>
        <c:axId val="97989056"/>
      </c:bar3DChart>
      <c:catAx>
        <c:axId val="9799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97995392"/>
        <c:crosses val="autoZero"/>
        <c:auto val="1"/>
        <c:lblAlgn val="ctr"/>
        <c:lblOffset val="100"/>
        <c:noMultiLvlLbl val="0"/>
      </c:catAx>
      <c:valAx>
        <c:axId val="97995392"/>
        <c:scaling>
          <c:orientation val="minMax"/>
        </c:scaling>
        <c:delete val="0"/>
        <c:axPos val="l"/>
        <c:majorGridlines/>
        <c:numFmt formatCode="#,##0.00_р_." sourceLinked="1"/>
        <c:majorTickMark val="out"/>
        <c:minorTickMark val="none"/>
        <c:tickLblPos val="nextTo"/>
        <c:crossAx val="97993856"/>
        <c:crosses val="autoZero"/>
        <c:crossBetween val="between"/>
      </c:valAx>
      <c:serAx>
        <c:axId val="97989056"/>
        <c:scaling>
          <c:orientation val="minMax"/>
        </c:scaling>
        <c:delete val="1"/>
        <c:axPos val="b"/>
        <c:majorTickMark val="out"/>
        <c:minorTickMark val="none"/>
        <c:tickLblPos val="nextTo"/>
        <c:crossAx val="97995392"/>
        <c:crosses val="autoZero"/>
      </c:serAx>
    </c:plotArea>
    <c:legend>
      <c:legendPos val="r"/>
      <c:layout>
        <c:manualLayout>
          <c:xMode val="edge"/>
          <c:yMode val="edge"/>
          <c:x val="0.64166666666666672"/>
          <c:y val="0"/>
          <c:w val="0.34166666666666667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774387576552931E-2"/>
          <c:y val="0.13942949839603383"/>
          <c:w val="0.59117891513560805"/>
          <c:h val="0.8605705016039662"/>
        </c:manualLayout>
      </c:layout>
      <c:doughnutChart>
        <c:varyColors val="1"/>
        <c:ser>
          <c:idx val="0"/>
          <c:order val="0"/>
          <c:tx>
            <c:strRef>
              <c:f>'доходы '!$G$45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'доходы '!$F$46:$F$49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'доходы '!$G$46:$G$49</c:f>
              <c:numCache>
                <c:formatCode>0.0</c:formatCode>
                <c:ptCount val="4"/>
                <c:pt idx="0">
                  <c:v>279.89350000000002</c:v>
                </c:pt>
                <c:pt idx="1">
                  <c:v>101.2976</c:v>
                </c:pt>
                <c:pt idx="2">
                  <c:v>1174.5915</c:v>
                </c:pt>
                <c:pt idx="3">
                  <c:v>11.0824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63225940507436573"/>
          <c:y val="0"/>
          <c:w val="0.34780325896762904"/>
          <c:h val="0.98598414990926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'Для граждан2'!$B$55:$C$64</c:f>
              <c:multiLvlStrCache>
                <c:ptCount val="10"/>
                <c:lvl>
                  <c:pt idx="0">
                    <c:v>133,9</c:v>
                  </c:pt>
                  <c:pt idx="1">
                    <c:v>12,0</c:v>
                  </c:pt>
                  <c:pt idx="2">
                    <c:v>1,6</c:v>
                  </c:pt>
                  <c:pt idx="3">
                    <c:v>27,7</c:v>
                  </c:pt>
                  <c:pt idx="4">
                    <c:v>2,2</c:v>
                  </c:pt>
                  <c:pt idx="5">
                    <c:v>1247,1</c:v>
                  </c:pt>
                  <c:pt idx="6">
                    <c:v>83,9</c:v>
                  </c:pt>
                  <c:pt idx="7">
                    <c:v>25,8</c:v>
                  </c:pt>
                  <c:pt idx="8">
                    <c:v>21,4</c:v>
                  </c:pt>
                  <c:pt idx="9">
                    <c:v>252,4</c:v>
                  </c:pt>
                </c:lvl>
                <c:lvl>
                  <c:pt idx="0">
                    <c:v>ОБЩЕГОСУДАРСТВЕННЫЕ ВОПРОСЫ</c:v>
                  </c:pt>
                  <c:pt idx="1">
                    <c:v>НАЦИОНАЛЬНАЯ БЕЗОПАСНОСТЬ И ПРАВООХРАНИТЕЛЬНАЯ ДЕЯТЕЛЬНОСТЬ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</c:v>
                  </c:pt>
                  <c:pt idx="4">
                    <c:v>ОХРАНА ОКРУЖАЮЩЕЙ СРЕДЫ</c:v>
                  </c:pt>
                  <c:pt idx="5">
                    <c:v>ОБРАЗОВАНИЕ</c:v>
                  </c:pt>
                  <c:pt idx="6">
                    <c:v>КУЛЬТУРА, КИНЕМАТОГРАФИЯ</c:v>
                  </c:pt>
                  <c:pt idx="7">
                    <c:v>СОЦИАЛЬНАЯ ПОЛИТИКА</c:v>
                  </c:pt>
                  <c:pt idx="8">
                    <c:v>ФИЗИЧЕСКАЯ КУЛЬТУРА И СПОРТ</c:v>
                  </c:pt>
                  <c:pt idx="9">
                    <c:v>МЕЖБЮДЖЕТНЫЕ ТРАНСФЕРТЫ ОБЩЕГО ХАРАКТЕРА БЮДЖЕТАМ БЮДЖЕТНОЙ СИСТЕМЫ РОССИЙСКОЙ ФЕДЕРАЦИИ</c:v>
                  </c:pt>
                </c:lvl>
              </c:multiLvlStrCache>
            </c:multiLvlStrRef>
          </c:cat>
          <c:val>
            <c:numRef>
              <c:f>'Для граждан2'!$C$55:$C$64</c:f>
              <c:numCache>
                <c:formatCode>0.0</c:formatCode>
                <c:ptCount val="10"/>
                <c:pt idx="0">
                  <c:v>133.9</c:v>
                </c:pt>
                <c:pt idx="1">
                  <c:v>12.0228</c:v>
                </c:pt>
                <c:pt idx="2">
                  <c:v>1.631</c:v>
                </c:pt>
                <c:pt idx="3">
                  <c:v>27.739000000000001</c:v>
                </c:pt>
                <c:pt idx="4">
                  <c:v>2.2033</c:v>
                </c:pt>
                <c:pt idx="5">
                  <c:v>1247.0999999999999</c:v>
                </c:pt>
                <c:pt idx="6">
                  <c:v>83.9</c:v>
                </c:pt>
                <c:pt idx="7">
                  <c:v>25.8</c:v>
                </c:pt>
                <c:pt idx="8">
                  <c:v>21.4</c:v>
                </c:pt>
                <c:pt idx="9">
                  <c:v>252.39430000000002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3828616986017E-2"/>
          <c:y val="0.13567933482760827"/>
          <c:w val="0.67303682602814574"/>
          <c:h val="0.783541462067116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Лист2!$B$106</c:f>
              <c:strCache>
                <c:ptCount val="1"/>
                <c:pt idx="0">
                  <c:v>Социально-ориентированные расходы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Лист2!$C$105:$E$105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Лист2!$C$106:$E$106</c:f>
              <c:numCache>
                <c:formatCode>General</c:formatCode>
                <c:ptCount val="3"/>
                <c:pt idx="0">
                  <c:v>1376.7</c:v>
                </c:pt>
                <c:pt idx="1">
                  <c:v>1191.5</c:v>
                </c:pt>
                <c:pt idx="2">
                  <c:v>1183.5999999999999</c:v>
                </c:pt>
              </c:numCache>
            </c:numRef>
          </c:val>
        </c:ser>
        <c:ser>
          <c:idx val="1"/>
          <c:order val="1"/>
          <c:tx>
            <c:strRef>
              <c:f>Лист2!$B$107</c:f>
              <c:strCache>
                <c:ptCount val="1"/>
                <c:pt idx="0">
                  <c:v>Всего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Лист2!$C$105:$E$105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Лист2!$C$107:$E$107</c:f>
              <c:numCache>
                <c:formatCode>General</c:formatCode>
                <c:ptCount val="3"/>
                <c:pt idx="0">
                  <c:v>1806.3</c:v>
                </c:pt>
                <c:pt idx="1">
                  <c:v>1489.9</c:v>
                </c:pt>
                <c:pt idx="2">
                  <c:v>1486.5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449728"/>
        <c:axId val="61451264"/>
        <c:axId val="97990848"/>
      </c:bar3DChart>
      <c:catAx>
        <c:axId val="61449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451264"/>
        <c:crosses val="autoZero"/>
        <c:auto val="1"/>
        <c:lblAlgn val="ctr"/>
        <c:lblOffset val="100"/>
        <c:noMultiLvlLbl val="0"/>
      </c:catAx>
      <c:valAx>
        <c:axId val="61451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449728"/>
        <c:crosses val="autoZero"/>
        <c:crossBetween val="between"/>
      </c:valAx>
      <c:serAx>
        <c:axId val="979908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1451264"/>
        <c:crosses val="autoZero"/>
      </c:serAx>
    </c:plotArea>
    <c:legend>
      <c:legendPos val="r"/>
      <c:layout>
        <c:manualLayout>
          <c:xMode val="edge"/>
          <c:yMode val="edge"/>
          <c:x val="0.82788512357457023"/>
          <c:y val="0.13344350818110454"/>
          <c:w val="0.15846299929232394"/>
          <c:h val="0.8071958783198446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0.14983</cdr:x>
      <cdr:y>0.00806</cdr:y>
    </cdr:from>
    <cdr:to>
      <cdr:x>0.28362</cdr:x>
      <cdr:y>0.17995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3939" y="428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3">
              <a:lumMod val="60000"/>
              <a:lumOff val="40000"/>
            </a:schemeClr>
          </a:fgClr>
          <a:bgClr>
            <a:schemeClr val="bg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endParaRPr lang="ru-RU" sz="4800" b="1" i="1" dirty="0">
              <a:solidFill>
                <a:srgbClr val="C00000"/>
              </a:solidFill>
              <a:effectLst>
                <a:glow rad="139700">
                  <a:schemeClr val="tx2">
                    <a:lumMod val="60000"/>
                    <a:lumOff val="40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 </a:t>
            </a:r>
          </a:p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marL="0" indent="0" algn="ctr">
              <a:buNone/>
            </a:pP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800" b="1" i="1" dirty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2026 годов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>
                  <a:glow rad="139700">
                    <a:schemeClr val="tx2">
                      <a:lumMod val="60000"/>
                      <a:lumOff val="40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 Решением Думы Чунского районного муниципального образования 27.12.2023 года № 183</a:t>
            </a:r>
            <a:endParaRPr lang="ru-RU" sz="2000" b="1" i="1" dirty="0">
              <a:solidFill>
                <a:srgbClr val="C00000"/>
              </a:solidFill>
              <a:effectLst>
                <a:glow rad="139700">
                  <a:schemeClr val="tx2">
                    <a:lumMod val="60000"/>
                    <a:lumOff val="40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5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Неналоговые доходы бюджета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249668"/>
              </p:ext>
            </p:extLst>
          </p:nvPr>
        </p:nvGraphicFramePr>
        <p:xfrm>
          <a:off x="0" y="1028569"/>
          <a:ext cx="9144000" cy="582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526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Безвозмездные поступления в бюджет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869075"/>
              </p:ext>
            </p:extLst>
          </p:nvPr>
        </p:nvGraphicFramePr>
        <p:xfrm>
          <a:off x="0" y="1028569"/>
          <a:ext cx="9144000" cy="582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377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млн. руб.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591887"/>
              </p:ext>
            </p:extLst>
          </p:nvPr>
        </p:nvGraphicFramePr>
        <p:xfrm>
          <a:off x="99730" y="1196752"/>
          <a:ext cx="903649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322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 Чунского районного муниципального образования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2024-2026 годы социально ориентирован.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Доля расходов бюджета на социальную сферу (образование, культура, физическая культура, социальная политика) составила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2024 год – 76,2%, на 2025 год – 80,0%, на 2026 год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79,7%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829369"/>
              </p:ext>
            </p:extLst>
          </p:nvPr>
        </p:nvGraphicFramePr>
        <p:xfrm>
          <a:off x="0" y="1340768"/>
          <a:ext cx="896448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595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lnSpc>
                <a:spcPts val="336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Бюджет Чунского районного муниципального </a:t>
            </a:r>
          </a:p>
          <a:p>
            <a:pPr marL="0" indent="0" algn="ctr">
              <a:lnSpc>
                <a:spcPts val="336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 в 2024-2026 годах будет исполняться </a:t>
            </a:r>
          </a:p>
          <a:p>
            <a:pPr marL="0" indent="0" algn="ctr">
              <a:lnSpc>
                <a:spcPts val="336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16 муниципальным и 5 государственным программам</a:t>
            </a:r>
          </a:p>
          <a:p>
            <a:pPr marL="0" indent="0" algn="ctr">
              <a:lnSpc>
                <a:spcPts val="3360"/>
              </a:lnSpc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121268"/>
              </p:ext>
            </p:extLst>
          </p:nvPr>
        </p:nvGraphicFramePr>
        <p:xfrm>
          <a:off x="179512" y="1772816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294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Бюджет муниципального района </a:t>
            </a:r>
          </a:p>
          <a:p>
            <a:pPr marL="0" indent="0" algn="ctr">
              <a:buNone/>
            </a:pPr>
            <a:r>
              <a:rPr lang="ru-RU" dirty="0" smtClean="0"/>
              <a:t>по программным и непрограммным расходам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3442"/>
              </p:ext>
            </p:extLst>
          </p:nvPr>
        </p:nvGraphicFramePr>
        <p:xfrm>
          <a:off x="107505" y="1628805"/>
          <a:ext cx="8928990" cy="4516863"/>
        </p:xfrm>
        <a:graphic>
          <a:graphicData uri="http://schemas.openxmlformats.org/drawingml/2006/table">
            <a:tbl>
              <a:tblPr/>
              <a:tblGrid>
                <a:gridCol w="5207304"/>
                <a:gridCol w="1240562"/>
                <a:gridCol w="1240562"/>
                <a:gridCol w="1240562"/>
              </a:tblGrid>
              <a:tr h="225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Государственные и муниципальные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1 783 599,1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1 470 855,7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1 477 160,3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"Социальная поддержка населения"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"Здоровье"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системы образования"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1 239 058,6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1 115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638,1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1 087 802,7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культуры, спорта и молодежной политики"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127 356,7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70 584,2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88 068,1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"Безопасность"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12 022,8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7 182,0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8 257,5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"Транспорт"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1 476,0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978,0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1 630,0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1 035,2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"Экономическое развитие Чунского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66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50700"/>
              </p:ext>
            </p:extLst>
          </p:nvPr>
        </p:nvGraphicFramePr>
        <p:xfrm>
          <a:off x="179512" y="514284"/>
          <a:ext cx="8856985" cy="6227081"/>
        </p:xfrm>
        <a:graphic>
          <a:graphicData uri="http://schemas.openxmlformats.org/drawingml/2006/table">
            <a:tbl>
              <a:tblPr/>
              <a:tblGrid>
                <a:gridCol w="5165308"/>
                <a:gridCol w="1230559"/>
                <a:gridCol w="1230559"/>
                <a:gridCol w="1230559"/>
              </a:tblGrid>
              <a:tr h="551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"Социальная поддержка населения"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2 250,0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2 250,0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2 250,0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"Развитие культуры"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2 134,1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2 134,1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2 134,1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«Труд и занятость»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1 114,8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1 114,8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0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«Развитие сельского хозяйства и регулирование рынков сельскохозяйственной продукции, сырья и продовольствия»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2 053,3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2 053,3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2 053,3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«Развитие юстиции и правовой среды»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"Муниципальные финансы"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269 728,0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209 746,0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212 338,1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"Муниципальная собственность"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39 776,5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18 592,8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21 976,0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"Муниципальное управление"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84 511,0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39 876,6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48 103,3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«Охрана окружающей среды в Чунском районном муниципальном образовании»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"Охрана труда"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266,5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"Комплексные меры по укреплению межнационального согласия"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24 457,9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18 244,5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11 970,9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76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ЧУНСКОГО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РАЙОННОГО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«СОЦИАЛЬНАЯ ПОДДЕРЖКА НАСЕЛЕНИЯ»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качества жизни отдельных категорий граждан Чунского района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4342"/>
            <a:ext cx="42124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59" y="3700935"/>
            <a:ext cx="43218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23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«ЗДОРОВЬЕ»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Создание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условий для укрепления здоровья населения Чунского района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5" y="3068960"/>
            <a:ext cx="4806281" cy="320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39" y="2254342"/>
            <a:ext cx="3732342" cy="279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9" y="1628800"/>
            <a:ext cx="127279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07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РАЙОННОГО МУНИЦИПАЛЬНОГО ОБРАЗОВАНИЯ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РАЗВИТИЕ СИСТЕМЫ ОБРАЗОВАНИЯ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Обеспечение доступности и повышение качества предоставления общедоступного и бесплатного начального общего, основного общего, среднего общего образования по основным общеобразовательным программам, дополнительного образования, общедоступного бесплатного дошкольного образования на территории Чунского района, отдыха и оздоровления детей.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Реализация основных направлений муниципальной политики в сфере образования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3603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78570"/>
            <a:ext cx="2950487" cy="19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0" y="3300614"/>
            <a:ext cx="2952330" cy="196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00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Чунский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 образован 12 декабря 1953 года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28 036,8 кв.км.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27 029человек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(по данным на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01.01.2023 года)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В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составе района 11 муниципальных образований: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Чунское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Лесогорское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Октябрьское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Балтуринское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Бунбуйское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Веселовское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Каменское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Мухинское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Новочунское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Таргизское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Червянское 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проектом закона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Иркутской области «О преобразовании муниципальных образований Чунского района Иркутской области и признании утратившими силу отдельных законов Иркутской области»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год является переходным периодом преобразования всех муниципальных образований Чунского района в муниципальный округ.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31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«РАЗВИТИЕ КУЛЬТУРЫ, СПОРТА И МОЛОДЕЖНОЙ ПОЛИТИКИ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культурного потенциала и наследия Чунского района.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в Чунском районе.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личностного и профессионального становления молодёжи, формирования и развития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духовно-нравственных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патриотических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ценностей.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2124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958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«БЕЗОПАСНОСТЬ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безопасности жизнедеятельности населения Чунского района</a:t>
            </a:r>
          </a:p>
          <a:p>
            <a:pPr marL="0" indent="0">
              <a:buNone/>
            </a:pP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5155575" cy="256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389569" cy="20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2125000"/>
            <a:ext cx="1800200" cy="1200329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 prstMaterial="metal">
            <a:bevelT prst="convex"/>
          </a:sp3d>
        </p:spPr>
        <p:txBody>
          <a:bodyPr wrap="square" rtlCol="0">
            <a:spAutoFit/>
            <a:scene3d>
              <a:camera prst="perspectiveHeroicExtremeLeftFacing"/>
              <a:lightRig rig="brightRoom" dir="t"/>
            </a:scene3d>
            <a:sp3d extrusionH="57150" contourW="6350" prstMaterial="dkEdge">
              <a:bevelT w="20320" h="20320" prst="coolSlant"/>
              <a:bevelB w="82550" h="3810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b="1" cap="all" dirty="0" smtClean="0">
                <a:ln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112</a:t>
            </a:r>
            <a:endParaRPr lang="ru-RU" sz="7200" b="1" cap="all" dirty="0">
              <a:ln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786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«ТРАНСПОРТ»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Удовлетворение потребности населения в качественных услугах пассажирского транспорта общего пользования.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3068960"/>
            <a:ext cx="4219354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05" y="2636912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345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надежности и энергоэффективности объектов социальной сферы, находящихся в муниципальной собственности Чунского районного муниципального образования.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72140"/>
            <a:ext cx="3888433" cy="29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2448272" cy="331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710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«МОЛОДЫМ СЕМЬЯМ – ДОСТУПНОЕ ЖИЛЬЕ»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механизма муниципальной поддержки молодых семей в решении жилищной проблемы в Чунском районе.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151257" cy="405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507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«ЭКОНОМИЧЕСКОЕ РАЗВИТИЕ ЧУНСКОГО РАЙОНА»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уровня и качества жизни населения через  создание условий для роста экономического потенциала, формирование благоприятного предпринимательского климата и повышение инвестиционной активности бизнеса в районе.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003138" cy="28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2141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858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«МУНИЦИПАЛЬНЫЕ ФИНАНСЫ»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муниципальными финансами Чунского районного муниципального образования, составления и исполнения муниципального бюджета.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9"/>
            <a:ext cx="3177495" cy="208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s://ladycharm.net/wp-content/uploads/2021/09/11_bliznez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18" y="2564904"/>
            <a:ext cx="44284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317749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967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«МУНИЦИПАЛЬНАЯ СОБСТВЕННОСТЬ»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управления муниципальной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собственностью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2276872"/>
            <a:ext cx="83209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029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«МУНИЦИПАЛЬНОЕ УПРАВЛЕНИЕ»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и эффективности деятельности администрации Чунского района.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41168"/>
            <a:ext cx="362920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42276"/>
            <a:ext cx="402741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5" y="2142276"/>
            <a:ext cx="3825649" cy="255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119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«ОХРАНА ОКРУЖАЮЩЕЙ СРЕДЫ В ЧУНСКОМ РАЙОННОМ МУНИЦИПАЛЬНОМ ОБРАЗОВАНИИ 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 и защита окружающей среды.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5121275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2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43671" cy="558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33" y="894323"/>
            <a:ext cx="7443671" cy="558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361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«РАЗВИТИЕ СЕЛЬСКОГО ХОЗЯЙСТВА И РЕГУЛИРОВАНИЕ РЫНКОВ СЕЛЬСКОХОЗЯЙСТВЕННОЙ ПРОДУКЦИИ, СЫРЬЯ И ПРОДОВОЛЬСТВИЯ»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сельскохозяйственного производства, расширения рынка сельскохозяйственной продукции, сырья и продовольствия в Чунском районе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7024"/>
            <a:ext cx="268267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80" y="2642251"/>
            <a:ext cx="2679446" cy="357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16" y="3300650"/>
            <a:ext cx="2993488" cy="224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94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«ОХРАНА ТРУДА»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 жизни и здоровья человека в процессе труда на территории Чунского района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4948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4025480" cy="226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195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«КОМПЛЕКСНЫЕ МЕРЫ ПО УКРЕПЛЕНИЮ МЕЖНАЦИОНАЛЬНОГО СОГЛАСИЯ»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Укрепление единства народов Российской Федерации, проживающих на территории Чунского районного муниципального образования.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21525"/>
            <a:ext cx="2253794" cy="300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29873"/>
            <a:ext cx="3576064" cy="23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29872"/>
            <a:ext cx="3384376" cy="22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053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с учётом интересов целевых групп</a:t>
            </a:r>
          </a:p>
          <a:p>
            <a:pPr marL="0" indent="0" algn="ctr">
              <a:buNone/>
            </a:pP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98877"/>
              </p:ext>
            </p:extLst>
          </p:nvPr>
        </p:nvGraphicFramePr>
        <p:xfrm>
          <a:off x="413792" y="1844824"/>
          <a:ext cx="8334671" cy="4248473"/>
        </p:xfrm>
        <a:graphic>
          <a:graphicData uri="http://schemas.openxmlformats.org/drawingml/2006/table">
            <a:tbl>
              <a:tblPr/>
              <a:tblGrid>
                <a:gridCol w="1834242"/>
                <a:gridCol w="851886"/>
                <a:gridCol w="3092885"/>
                <a:gridCol w="851886"/>
                <a:gridCol w="851886"/>
                <a:gridCol w="851886"/>
              </a:tblGrid>
              <a:tr h="525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Числен-ность целевой группы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Предлагаемые меры гос. поддержки за счет средств бюджета района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Планируемый объем расходов на поддержку целевой группы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(проект)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 (проект)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 (проект)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Медицинские работники, прибывшие на работу в Чунскую районную больницу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проезда молодых специалистов к месту работы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9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Молодые семьи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Социальные выплаты на приобретение жилого помещения или строительство индивидуального жилого дома 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2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Обучающиеся с ограниченными возможностями здоровья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бесплатным двухразовым питанием обучающихся с ограниченными возможностями здоровья в муниципальных общеобразовательных организациях в Иркутской области</a:t>
                      </a: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6 207,0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5 178,6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6 198,9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92" marR="7592" marT="7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475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бюджета Чунского районного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бюджеты городских и сельских поселений передаются межбюджетные трансферты </a:t>
            </a: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 дотации на выравнивание бюджетной обеспеченности и прочих межбюджетных трансфертов.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048710"/>
              </p:ext>
            </p:extLst>
          </p:nvPr>
        </p:nvGraphicFramePr>
        <p:xfrm>
          <a:off x="377788" y="1700808"/>
          <a:ext cx="83706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8631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подготовлен </a:t>
            </a:r>
            <a:endParaRPr lang="en-US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Финансовым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управлением администрации Чунского района</a:t>
            </a:r>
          </a:p>
          <a:p>
            <a:pPr marL="0" indent="0" algn="ctr">
              <a:buNone/>
            </a:pP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администрации Чунского района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Малащенко Ирина Анатольевна</a:t>
            </a:r>
          </a:p>
          <a:p>
            <a:pPr marL="0" indent="0" algn="ctr">
              <a:buNone/>
            </a:pP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с 8-00 до 17-00,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перерыв с 12-00 до 13-00.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Адрес:  665513, Иркутская область, </a:t>
            </a:r>
            <a:r>
              <a:rPr lang="ru-RU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рп.Чунский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>
              <a:buNone/>
            </a:pPr>
            <a:r>
              <a:rPr lang="ru-RU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ул.Комарова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11, </a:t>
            </a:r>
            <a:r>
              <a:rPr lang="ru-RU" sz="1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505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  (8 39567)  2-11-29, 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Электронная почта:  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fin37@g</a:t>
            </a:r>
            <a:r>
              <a:rPr lang="en-US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ovirk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7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ButtonPour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ru-RU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1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7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37542" cy="1028569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79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Бюджет — (от старонормандского bougette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расходная часть бюджета превышает доходную, то бюджет сводится с дефицитом.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(профицит).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 основополагающее требование, предъявляемое к органам, составляющим и утверждающим бюджет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208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12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9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408" y="90872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Основные показатели прогноза социально-экономического развития Чунского районного муниципального образования на </a:t>
            </a:r>
            <a:r>
              <a:rPr lang="ru-RU" dirty="0" smtClean="0"/>
              <a:t>2024-2026 </a:t>
            </a:r>
            <a:r>
              <a:rPr lang="ru-RU" dirty="0"/>
              <a:t>годы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8" y="1628800"/>
            <a:ext cx="9036496" cy="4898285"/>
          </a:xfrm>
          <a:prstGeom prst="rect">
            <a:avLst/>
          </a:prstGeo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6450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бюджетной и налоговой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Чунского районного муниципального образования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marL="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направлением бюджетной политики является содействие достижению национальных целей развития. На достижение целей развития ориентированы как национальные проекты, так и другие мероприятия муниципальных программ, в том числе в части мер по реализации Послания Президента Федеральному Собранию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Главным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стратегическим ориентиром налоговой политики является развитие и укрепление налогового потенциала Чунского районного муниципального образования, стабильность, повышение прозрачности налоговой политики, а также сбалансированность фискального и стимулирующего действия налогов и сборов в целях поступательного экономического развития.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5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Параметры бюджета 2024-2026 годов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1"/>
          <p:cNvSpPr txBox="1"/>
          <p:nvPr/>
        </p:nvSpPr>
        <p:spPr>
          <a:xfrm>
            <a:off x="1763688" y="1340768"/>
            <a:ext cx="10287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16,7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6660232" y="1270329"/>
            <a:ext cx="10287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355976" y="1348458"/>
            <a:ext cx="10287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147996"/>
              </p:ext>
            </p:extLst>
          </p:nvPr>
        </p:nvGraphicFramePr>
        <p:xfrm>
          <a:off x="0" y="1265622"/>
          <a:ext cx="8979346" cy="559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285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Структура доходов бюджета 2024-2026 годов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813071"/>
              </p:ext>
            </p:extLst>
          </p:nvPr>
        </p:nvGraphicFramePr>
        <p:xfrm>
          <a:off x="467544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99441"/>
              </p:ext>
            </p:extLst>
          </p:nvPr>
        </p:nvGraphicFramePr>
        <p:xfrm>
          <a:off x="-252536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443883"/>
              </p:ext>
            </p:extLst>
          </p:nvPr>
        </p:nvGraphicFramePr>
        <p:xfrm>
          <a:off x="4600575" y="4114800"/>
          <a:ext cx="45434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805560"/>
              </p:ext>
            </p:extLst>
          </p:nvPr>
        </p:nvGraphicFramePr>
        <p:xfrm>
          <a:off x="5436096" y="1340768"/>
          <a:ext cx="3528391" cy="2380863"/>
        </p:xfrm>
        <a:graphic>
          <a:graphicData uri="http://schemas.openxmlformats.org/drawingml/2006/table">
            <a:tbl>
              <a:tblPr/>
              <a:tblGrid>
                <a:gridCol w="1224136"/>
                <a:gridCol w="884717"/>
                <a:gridCol w="702951"/>
                <a:gridCol w="716587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222,7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2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568,3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243,1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240,4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791,0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488,5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28384" y="112474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Млн. 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9212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7542" cy="5142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Чунское районное муниципальное образование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84"/>
            <a:ext cx="9144000" cy="6343716"/>
          </a:xfrm>
          <a:pattFill prst="sphere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Налоговые доходы бюджета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756780"/>
              </p:ext>
            </p:extLst>
          </p:nvPr>
        </p:nvGraphicFramePr>
        <p:xfrm>
          <a:off x="179512" y="836712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337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1545</Words>
  <Application>Microsoft Office PowerPoint</Application>
  <PresentationFormat>Экран (4:3)</PresentationFormat>
  <Paragraphs>374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  <vt:lpstr>Чунское районное муниципальное образование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Чунское районное муниципальное образование</dc:title>
  <dc:creator>Наташа</dc:creator>
  <cp:lastModifiedBy>наташа</cp:lastModifiedBy>
  <cp:revision>52</cp:revision>
  <dcterms:created xsi:type="dcterms:W3CDTF">2023-11-21T07:47:58Z</dcterms:created>
  <dcterms:modified xsi:type="dcterms:W3CDTF">2024-01-12T07:33:53Z</dcterms:modified>
</cp:coreProperties>
</file>